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1058" r:id="rId4"/>
    <p:sldId id="514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DA8"/>
    <a:srgbClr val="034555"/>
    <a:srgbClr val="333333"/>
    <a:srgbClr val="686868"/>
    <a:srgbClr val="94BB46"/>
    <a:srgbClr val="929292"/>
    <a:srgbClr val="7B649C"/>
    <a:srgbClr val="C76B6C"/>
    <a:srgbClr val="70B32F"/>
    <a:srgbClr val="97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013E-CBC3-4AA9-A04C-E873129F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BC3-724C-4744-9F10-E382FCA1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46AA1-7917-407C-990D-22194E57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D586-30F5-46F2-99AC-ED9AA0AD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7FED-5880-4762-B742-4E3300E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8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A6E3-9639-4FD6-879E-41302A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1A7E13-22DF-464C-A42B-D9414BD9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0C4A9-84CF-4E7F-9FF6-A5BE3F8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7AE8-B0B5-40F1-8AF0-D4C7100E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7C4B-1BF9-46DA-9CCE-948E2557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8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F8C85-5899-40C5-AD79-8365BDE1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84122-4E14-4281-8D1B-D087A9A3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43C6D-A3EC-4030-ACD2-9C4AE65E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DF36-C634-4F95-88B1-3BC51E6F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47B5D-38A7-4529-9521-A954F5A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85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9719418" y="6050423"/>
            <a:ext cx="2335849" cy="726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7417749" y="4870105"/>
            <a:ext cx="41009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www.sineace.gob.pe</a:t>
            </a:r>
          </a:p>
          <a:p>
            <a:pPr>
              <a:lnSpc>
                <a:spcPct val="150000"/>
              </a:lnSpc>
            </a:pPr>
            <a:r>
              <a:rPr lang="es-MX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Av. República de Panamá N° 3659 – 3663,</a:t>
            </a: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San Isidro – Lima</a:t>
            </a:r>
          </a:p>
          <a:p>
            <a:pPr>
              <a:lnSpc>
                <a:spcPct val="150000"/>
              </a:lnSpc>
            </a:pP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(511) 637 1122 – 637 1123</a:t>
            </a:r>
          </a:p>
          <a:p>
            <a:pPr>
              <a:lnSpc>
                <a:spcPct val="150000"/>
              </a:lnSpc>
            </a:pP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/SINEACEOFICIAL</a:t>
            </a:r>
          </a:p>
          <a:p>
            <a:pPr>
              <a:lnSpc>
                <a:spcPct val="150000"/>
              </a:lnSpc>
            </a:pP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@SineacePeru</a:t>
            </a:r>
          </a:p>
          <a:p>
            <a:pPr>
              <a:lnSpc>
                <a:spcPct val="150000"/>
              </a:lnSpc>
            </a:pP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Sineace</a:t>
            </a:r>
          </a:p>
          <a:p>
            <a:pPr>
              <a:lnSpc>
                <a:spcPct val="150000"/>
              </a:lnSpc>
            </a:pPr>
            <a:r>
              <a:rPr lang="es-MX" sz="10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Sineace CalidadEducativa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90" y="4985703"/>
            <a:ext cx="128242" cy="1268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15" y="5204222"/>
            <a:ext cx="109921" cy="1389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5" y="5443207"/>
            <a:ext cx="134349" cy="1329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67" y="5668619"/>
            <a:ext cx="131296" cy="132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5" y="5902710"/>
            <a:ext cx="134349" cy="1329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5" y="6122335"/>
            <a:ext cx="134349" cy="13292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5" y="6376684"/>
            <a:ext cx="134349" cy="9667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43" y="850846"/>
            <a:ext cx="1990766" cy="6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CDE0-D4C7-4F96-8344-AF2C04D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0DEB-ABD6-4EC8-9D28-F625E026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FD64E-280E-4F19-A4F0-C08DA06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B3368-7D10-4FB7-9409-6DB62464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A4F10-DF30-4625-8706-6180F8E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B69C-E4B9-4FAE-8A34-8038AA8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21DD-E3C5-4AC5-95A8-7C7565AC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FED-8690-4BB4-8D01-6C762D2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C320A-5A22-45C6-B12C-0B457DF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473F7-BFAC-43F4-9C3E-6D4E127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96E0-E462-4A41-939A-54F61636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2344-0E36-418A-9EE1-42F2B438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CB987-0D15-4A5E-AE19-6A7278F3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94DE-DF8C-4F1A-AFAB-B5A1B057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E4E4D-6EEA-433C-B7E0-73EF4CB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31141-143E-4AEB-AE02-E2B0595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33566-6EFC-46E6-B41D-0926F56E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A38E2-358A-48A5-939A-D8FBE79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3D42B7-DA10-43E1-A371-A5415CD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71C760-5CAF-4436-A548-FE00CB6D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0BEB9-68AE-4057-A308-9412D31C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3CCA1-E7FF-4F6B-91AE-5BB921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1483D-62B8-44A5-A8D2-BDCFF42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E85390-D9FF-46F0-82FC-811E26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5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C928-FCBA-4FE4-A523-FE7101F8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CE1EA-11E9-4438-849B-A23BAD6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9DDED0-D0F6-4541-AFA8-9B3C31D2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0132DD-A914-4F07-A0BF-768D62D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8A74-6950-4F9B-A1C5-FC0223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4EBDF1-F21B-423A-9BA3-E86EE1D3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C76DE1-C554-4A90-B815-3D94C43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4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310F-E140-4D94-9EE3-6AD4833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7B1B1-1748-4AC2-B6BF-B7153477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6A22C-6CF9-4209-9510-0F439C6D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75843-BDCD-46DF-A711-FB3ED45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0318-7AE2-4C1F-BC36-549C4D2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2FD68-08A2-44AE-9A4F-FDA41447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E3F7-3412-40E3-9295-FD948BF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FBEBE-5D29-4A30-95D0-6A7A34F0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6DD5-322C-488C-B9B9-AA2E71DE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2B52E-E1E9-43CB-8D8B-943C5585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DDEBA-A213-4213-B4D5-D051839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D354F-10D2-492C-B44B-DC1E49F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41DF8-06D2-4CC9-9CAD-708097A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9BE78-47FA-4361-8FBA-A62D9EF5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71201-EE71-43D0-B682-9C225A76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B4-FF66-4CA5-ABF0-09C361C9F190}" type="datetimeFigureOut">
              <a:rPr lang="es-PE" smtClean="0"/>
              <a:t>24/08/23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8462-9BB9-4FA5-96F9-95FD41CE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9AB14-7A34-45F3-9A8F-E2BAA848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hyperlink" Target="mailto:Jhony.delacruz@urp.edu.pe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tiff"/><Relationship Id="rId5" Type="http://schemas.openxmlformats.org/officeDocument/2006/relationships/image" Target="../media/image17.jpg"/><Relationship Id="rId4" Type="http://schemas.openxmlformats.org/officeDocument/2006/relationships/hyperlink" Target="https://www.urp.edu.pe/" TargetMode="External"/><Relationship Id="rId9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260A-6EF4-4778-B1AD-B0A6238A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110" y="3360754"/>
            <a:ext cx="9144000" cy="808966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03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METAANALISIS BIOMARCADORES INFLAMATORIOS EN DLBCL Y PTCL</a:t>
            </a:r>
            <a:endParaRPr lang="es-PE" sz="3600" b="1" dirty="0">
              <a:solidFill>
                <a:srgbClr val="03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ECB66-CDF8-40C1-A436-52C29D47B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749" y="4169720"/>
            <a:ext cx="9824361" cy="1655762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Jhony A. De La Cruz-Vargas</a:t>
            </a:r>
          </a:p>
          <a:p>
            <a:r>
              <a:rPr lang="es-MX" sz="28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Investigaciones en Ciencias Biomédicas, Universidad Ricardo Palma.</a:t>
            </a:r>
          </a:p>
          <a:p>
            <a:endParaRPr lang="es-PE" sz="32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6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35BC9-F0B9-9147-B42D-CE8750D2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149902"/>
            <a:ext cx="10884796" cy="103432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</a:rPr>
              <a:t>IMPORTANCIA EN INVESTIGACIÓN EN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A38C7-24B5-E444-BA31-08C05297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1184223"/>
            <a:ext cx="5247313" cy="5281995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i="1" dirty="0">
                <a:solidFill>
                  <a:schemeClr val="bg1"/>
                </a:solidFill>
              </a:rPr>
              <a:t>Metodología para la revisión sistemática y cuantitativa de la investigación.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i="1" dirty="0">
                <a:solidFill>
                  <a:schemeClr val="bg1"/>
                </a:solidFill>
              </a:rPr>
              <a:t>Ampliamente consolidada y aplicada en medicina y cáncer.</a:t>
            </a:r>
          </a:p>
          <a:p>
            <a:pPr marL="457200" indent="-457200">
              <a:buFont typeface="+mj-lt"/>
              <a:buAutoNum type="arabicPeriod"/>
            </a:pPr>
            <a:r>
              <a:rPr lang="es-MX" i="1" dirty="0">
                <a:solidFill>
                  <a:schemeClr val="bg1"/>
                </a:solidFill>
              </a:rPr>
              <a:t>Ofrece técnicas para acumular rigurosa y eficientemente los resultados.</a:t>
            </a:r>
          </a:p>
          <a:p>
            <a:pPr marL="457200" indent="-457200">
              <a:buFont typeface="+mj-lt"/>
              <a:buAutoNum type="arabicPeriod"/>
            </a:pPr>
            <a:r>
              <a:rPr lang="es-MX" i="1" dirty="0">
                <a:solidFill>
                  <a:schemeClr val="bg1"/>
                </a:solidFill>
              </a:rPr>
              <a:t>Permite a los profesionales de la salud la adopción de decisiones bien informadas.</a:t>
            </a:r>
          </a:p>
          <a:p>
            <a:pPr marL="457200" indent="-457200">
              <a:buFont typeface="+mj-lt"/>
              <a:buAutoNum type="arabicPeriod"/>
            </a:pPr>
            <a:r>
              <a:rPr lang="es-MX" i="1" dirty="0">
                <a:solidFill>
                  <a:schemeClr val="bg1"/>
                </a:solidFill>
              </a:rPr>
              <a:t>Relevancia del metaanalisis dentro del enfoque de la medicina basada en evidencia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11354D-E955-AA46-82DE-042544B1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77" y="1478570"/>
            <a:ext cx="5690447" cy="34146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593EAA-F030-CD45-939B-49330442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958" y="4893213"/>
            <a:ext cx="4190861" cy="13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7793DF-5BF5-FE43-90A0-65748DDB0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441" y="381000"/>
            <a:ext cx="11329261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AR" altLang="es-MX" sz="3600" b="1" dirty="0">
                <a:solidFill>
                  <a:srgbClr val="FFFF00"/>
                </a:solidFill>
              </a:rPr>
              <a:t>DESARROLLO DE METAANALISIS EN LINFOMAS: </a:t>
            </a:r>
            <a:br>
              <a:rPr lang="es-AR" altLang="es-MX" sz="3600" b="1" dirty="0">
                <a:solidFill>
                  <a:srgbClr val="FFFF00"/>
                </a:solidFill>
              </a:rPr>
            </a:br>
            <a:r>
              <a:rPr lang="es-AR" altLang="es-MX" sz="3600" b="1" dirty="0">
                <a:solidFill>
                  <a:srgbClr val="FFFF00"/>
                </a:solidFill>
              </a:rPr>
              <a:t>MODELO COLABORATIVO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614C96-7F04-8F49-8A2A-FCAA6137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573" y="1429722"/>
            <a:ext cx="5638800" cy="990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4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NLR EN LDCGB: REVISIÓN </a:t>
            </a:r>
          </a:p>
          <a:p>
            <a:pPr algn="ctr">
              <a:defRPr/>
            </a:pPr>
            <a:r>
              <a:rPr lang="es-AR" sz="24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SISTEMÁTICA Y METAANALISIS</a:t>
            </a:r>
            <a:endParaRPr lang="es-ES" sz="2400" b="1" dirty="0">
              <a:solidFill>
                <a:srgbClr val="00206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4F3BD8A-A096-044E-B9F8-E506B344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47" y="2639236"/>
            <a:ext cx="5638800" cy="1066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NLR EN LCTP: REVISIÓN </a:t>
            </a:r>
          </a:p>
          <a:p>
            <a:pPr algn="ctr">
              <a:defRPr/>
            </a:pPr>
            <a:r>
              <a:rPr lang="es-AR" sz="2400" b="1" dirty="0">
                <a:solidFill>
                  <a:schemeClr val="bg1"/>
                </a:solidFill>
                <a:latin typeface="Tahoma" charset="0"/>
                <a:ea typeface="ＭＳ Ｐゴシック" charset="0"/>
              </a:rPr>
              <a:t>SISTEMÁTICA Y METAANALISIS</a:t>
            </a:r>
            <a:endParaRPr lang="es-ES" sz="2400" b="1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31687A1-EAE4-1340-8D91-778A3CD1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70" y="3924010"/>
            <a:ext cx="5638800" cy="838198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000" b="1" dirty="0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RDW EN LDCGB: REVISIÓN </a:t>
            </a:r>
          </a:p>
          <a:p>
            <a:pPr algn="ctr">
              <a:defRPr/>
            </a:pPr>
            <a:r>
              <a:rPr lang="es-AR" sz="2000" b="1" dirty="0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SISTEMÁTICA Y METAANALISIS</a:t>
            </a:r>
            <a:endParaRPr lang="es-ES" sz="2000" b="1" dirty="0">
              <a:solidFill>
                <a:schemeClr val="accent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C9A22630-B898-6542-851B-CCF99518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29" y="2209800"/>
            <a:ext cx="262083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133" b="1" dirty="0">
                <a:solidFill>
                  <a:srgbClr val="0070C0"/>
                </a:solidFill>
                <a:latin typeface="Times New Roman" charset="0"/>
                <a:ea typeface="ＭＳ Ｐゴシック" charset="0"/>
              </a:rPr>
              <a:t>METAANALISIS</a:t>
            </a:r>
            <a:endParaRPr lang="es-ES" sz="2133" b="1" dirty="0">
              <a:solidFill>
                <a:srgbClr val="0070C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BEAA248A-F981-0C4C-8491-967FB69B5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8176" y="1981199"/>
            <a:ext cx="63974" cy="4543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35AB459A-170F-494C-91AC-E621B9C40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2341" y="19812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7B86018F-4AE1-7F4A-9AC5-397AFDA83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70" y="3320513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4168EC10-EDB7-4B46-A683-F3219BADB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011" y="4441222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C5CE0FC-77D5-824B-A8F4-3EE8D9F9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47" y="4995675"/>
            <a:ext cx="5638800" cy="7593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0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OBESIDAD EN LDCGB: REVISIÓN </a:t>
            </a:r>
          </a:p>
          <a:p>
            <a:pPr algn="ctr">
              <a:defRPr/>
            </a:pPr>
            <a:r>
              <a:rPr lang="es-AR" sz="20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SISTEMÁTICA Y METAANALISIS</a:t>
            </a:r>
            <a:endParaRPr lang="es-ES" sz="2000" b="1" dirty="0">
              <a:solidFill>
                <a:srgbClr val="00206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F9B6DB9-DA06-3046-B7BE-844099A6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98" y="1328702"/>
            <a:ext cx="1794856" cy="541720"/>
          </a:xfrm>
          <a:prstGeom prst="rect">
            <a:avLst/>
          </a:prstGeom>
        </p:spPr>
      </p:pic>
      <p:sp>
        <p:nvSpPr>
          <p:cNvPr id="17" name="Line 17">
            <a:extLst>
              <a:ext uri="{FF2B5EF4-FFF2-40B4-BE49-F238E27FC236}">
                <a16:creationId xmlns:a16="http://schemas.microsoft.com/office/drawing/2014/main" id="{3518C8B5-8E7C-484E-83EA-44D10AF7D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283" y="5410224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5C2F252-B8E8-734B-8E01-3DC12A87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47" y="5910024"/>
            <a:ext cx="5638800" cy="990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AR" sz="20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APORTES METODOLOGICOS EN</a:t>
            </a:r>
          </a:p>
          <a:p>
            <a:pPr algn="ctr">
              <a:defRPr/>
            </a:pPr>
            <a:r>
              <a:rPr lang="es-AR" sz="2000" b="1" dirty="0">
                <a:solidFill>
                  <a:srgbClr val="002060"/>
                </a:solidFill>
                <a:latin typeface="Tahoma" charset="0"/>
                <a:ea typeface="ＭＳ Ｐゴシック" charset="0"/>
              </a:rPr>
              <a:t>REVISIÓN SISTEMÁTICA Y METAANALISIS</a:t>
            </a:r>
            <a:endParaRPr lang="es-ES" sz="2000" b="1" dirty="0">
              <a:solidFill>
                <a:srgbClr val="00206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014EA88B-C641-FD4D-B085-C974B46F3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695" y="6477020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s-ES" sz="1400">
              <a:latin typeface="Times New Roman" charset="0"/>
              <a:ea typeface="ＭＳ Ｐゴシック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F8A5E2-AF7E-B049-9279-CF731296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8" y="1203837"/>
            <a:ext cx="1373943" cy="8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42653" y="604181"/>
            <a:ext cx="494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400" dirty="0">
                <a:solidFill>
                  <a:srgbClr val="FF0000"/>
                </a:solidFill>
              </a:rPr>
              <a:t>¡Muchas gracias!</a:t>
            </a:r>
            <a:endParaRPr lang="es-MX" sz="5400" dirty="0">
              <a:solidFill>
                <a:srgbClr val="FF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233E54-1D83-DA4C-B7DA-A7EA17CE5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57" y="1527511"/>
            <a:ext cx="6205927" cy="25858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92682F-CE71-2D4C-AB46-46DF68A970AF}"/>
              </a:ext>
            </a:extLst>
          </p:cNvPr>
          <p:cNvSpPr txBox="1"/>
          <p:nvPr/>
        </p:nvSpPr>
        <p:spPr>
          <a:xfrm>
            <a:off x="6428014" y="4411134"/>
            <a:ext cx="57639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</a:rPr>
              <a:t>UNIVERSIDAD RICARDO PALMA</a:t>
            </a:r>
          </a:p>
          <a:p>
            <a:pPr algn="ctr"/>
            <a:r>
              <a:rPr lang="es-MX" b="1" dirty="0">
                <a:solidFill>
                  <a:srgbClr val="0070C0"/>
                </a:solidFill>
              </a:rPr>
              <a:t>INSTITUTO DE INVESTIGACIONES EN CIENCIAS BIOMÉDICAS.</a:t>
            </a:r>
          </a:p>
          <a:p>
            <a:pPr algn="ctr"/>
            <a:r>
              <a:rPr lang="es-MX" b="1" dirty="0">
                <a:solidFill>
                  <a:srgbClr val="0070C0"/>
                </a:solidFill>
              </a:rPr>
              <a:t>FACULTAD DE MEDICINA HUMANA.</a:t>
            </a:r>
          </a:p>
          <a:p>
            <a:endParaRPr lang="es-MX" dirty="0"/>
          </a:p>
          <a:p>
            <a:r>
              <a:rPr lang="es-MX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Jhony.delacruz@urp.edu.pe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   ;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https://www.urp.edu.pe/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Celular: +51 970 922864.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DA356E-49DD-7C43-8133-DA77F9E94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35" y="4582028"/>
            <a:ext cx="2788324" cy="19665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B0EAB2-2F11-7A4C-B710-BA1D619CA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30" y="3490290"/>
            <a:ext cx="2940492" cy="7511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B587F8-6886-E14F-9BE1-3E6125EEF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14" y="2272237"/>
            <a:ext cx="2910017" cy="877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163868-54F0-E04B-8D71-AE2AA111E760}"/>
              </a:ext>
            </a:extLst>
          </p:cNvPr>
          <p:cNvSpPr txBox="1"/>
          <p:nvPr/>
        </p:nvSpPr>
        <p:spPr>
          <a:xfrm>
            <a:off x="3563007" y="882869"/>
            <a:ext cx="2159876" cy="644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0CC581A-76E9-5F42-AFEE-EADF72E77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039" y="468928"/>
            <a:ext cx="1642561" cy="1521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06FF1F-8B21-7942-B7B2-D96D4094B1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314" y="311031"/>
            <a:ext cx="3060730" cy="16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9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184</Words>
  <Application>Microsoft Macintosh PowerPoint</Application>
  <PresentationFormat>Panorámica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Tahoma</vt:lpstr>
      <vt:lpstr>Times New Roman</vt:lpstr>
      <vt:lpstr>Tema de Office</vt:lpstr>
      <vt:lpstr>METAANALISIS BIOMARCADORES INFLAMATORIOS EN DLBCL Y PTCL</vt:lpstr>
      <vt:lpstr>IMPORTANCIA EN INVESTIGACIÓN EN SALUD</vt:lpstr>
      <vt:lpstr>DESARROLLO DE METAANALISIS EN LINFOMAS:  MODELO COLABORATIVO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KIM</dc:creator>
  <cp:lastModifiedBy>JHONY ALBERTO DE LA CRUZ VARGAS</cp:lastModifiedBy>
  <cp:revision>16</cp:revision>
  <dcterms:created xsi:type="dcterms:W3CDTF">2022-02-12T19:38:16Z</dcterms:created>
  <dcterms:modified xsi:type="dcterms:W3CDTF">2023-08-25T13:48:09Z</dcterms:modified>
</cp:coreProperties>
</file>